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 bookmarkIdSeed="2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2" r:id="rId8"/>
    <p:sldId id="264" r:id="rId9"/>
    <p:sldId id="266" r:id="rId10"/>
    <p:sldId id="265" r:id="rId11"/>
    <p:sldId id="267" r:id="rId12"/>
    <p:sldId id="268" r:id="rId13"/>
    <p:sldId id="274" r:id="rId14"/>
    <p:sldId id="269" r:id="rId15"/>
    <p:sldId id="275" r:id="rId16"/>
    <p:sldId id="270" r:id="rId17"/>
    <p:sldId id="271" r:id="rId18"/>
    <p:sldId id="272" r:id="rId19"/>
    <p:sldId id="273" r:id="rId20"/>
    <p:sldId id="278" r:id="rId21"/>
    <p:sldId id="279" r:id="rId22"/>
    <p:sldId id="280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276" r:id="rId5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37EAB-3D3F-45B6-B75F-C0D03C9636D8}" type="datetimeFigureOut">
              <a:rPr lang="ar-SA" smtClean="0"/>
              <a:t>27/01/1437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0B456-C7BD-4B23-AC68-2935F72ED9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0196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37EAB-3D3F-45B6-B75F-C0D03C9636D8}" type="datetimeFigureOut">
              <a:rPr lang="ar-SA" smtClean="0"/>
              <a:t>27/01/1437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0B456-C7BD-4B23-AC68-2935F72ED9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50013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37EAB-3D3F-45B6-B75F-C0D03C9636D8}" type="datetimeFigureOut">
              <a:rPr lang="ar-SA" smtClean="0"/>
              <a:t>27/01/1437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0B456-C7BD-4B23-AC68-2935F72ED9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18971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rtl="0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l" rtl="0">
              <a:defRPr/>
            </a:lvl1pPr>
            <a:lvl2pPr algn="l" rtl="0">
              <a:defRPr/>
            </a:lvl2pPr>
            <a:lvl3pPr algn="l" rtl="0">
              <a:defRPr/>
            </a:lvl3pPr>
            <a:lvl4pPr algn="l" rtl="0">
              <a:defRPr/>
            </a:lvl4pPr>
            <a:lvl5pPr algn="l" rtl="0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ar-S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37EAB-3D3F-45B6-B75F-C0D03C9636D8}" type="datetimeFigureOut">
              <a:rPr lang="ar-SA" smtClean="0"/>
              <a:t>27/01/1437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0B456-C7BD-4B23-AC68-2935F72ED9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67983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37EAB-3D3F-45B6-B75F-C0D03C9636D8}" type="datetimeFigureOut">
              <a:rPr lang="ar-SA" smtClean="0"/>
              <a:t>27/01/1437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0B456-C7BD-4B23-AC68-2935F72ED9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29106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37EAB-3D3F-45B6-B75F-C0D03C9636D8}" type="datetimeFigureOut">
              <a:rPr lang="ar-SA" smtClean="0"/>
              <a:t>27/01/1437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0B456-C7BD-4B23-AC68-2935F72ED9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36694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37EAB-3D3F-45B6-B75F-C0D03C9636D8}" type="datetimeFigureOut">
              <a:rPr lang="ar-SA" smtClean="0"/>
              <a:t>27/01/1437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0B456-C7BD-4B23-AC68-2935F72ED9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56327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37EAB-3D3F-45B6-B75F-C0D03C9636D8}" type="datetimeFigureOut">
              <a:rPr lang="ar-SA" smtClean="0"/>
              <a:t>27/01/1437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0B456-C7BD-4B23-AC68-2935F72ED9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99251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37EAB-3D3F-45B6-B75F-C0D03C9636D8}" type="datetimeFigureOut">
              <a:rPr lang="ar-SA" smtClean="0"/>
              <a:t>27/01/1437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0B456-C7BD-4B23-AC68-2935F72ED9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36241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37EAB-3D3F-45B6-B75F-C0D03C9636D8}" type="datetimeFigureOut">
              <a:rPr lang="ar-SA" smtClean="0"/>
              <a:t>27/01/1437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0B456-C7BD-4B23-AC68-2935F72ED9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34629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37EAB-3D3F-45B6-B75F-C0D03C9636D8}" type="datetimeFigureOut">
              <a:rPr lang="ar-SA" smtClean="0"/>
              <a:t>27/01/1437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0B456-C7BD-4B23-AC68-2935F72ED9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57557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37EAB-3D3F-45B6-B75F-C0D03C9636D8}" type="datetimeFigureOut">
              <a:rPr lang="ar-SA" smtClean="0"/>
              <a:t>27/01/1437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0B456-C7BD-4B23-AC68-2935F72ED93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20370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Diseases of the uterus</a:t>
            </a:r>
            <a:endParaRPr lang="ar-SA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766936"/>
          </a:xfrm>
        </p:spPr>
        <p:txBody>
          <a:bodyPr>
            <a:normAutofit/>
          </a:bodyPr>
          <a:lstStyle/>
          <a:p>
            <a:endParaRPr lang="ar-SA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ashawky\Desktop\mcst 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70" y="476672"/>
            <a:ext cx="262890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75843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Complex atypical endometrial hyperplasia</a:t>
            </a:r>
            <a:endParaRPr lang="ar-SA" sz="36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0"/>
            <a:ext cx="6874006" cy="5160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46766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492896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Endometriosis</a:t>
            </a:r>
            <a:endParaRPr lang="ar-SA" sz="6000" dirty="0"/>
          </a:p>
        </p:txBody>
      </p:sp>
    </p:spTree>
    <p:extLst>
      <p:ext uri="{BB962C8B-B14F-4D97-AF65-F5344CB8AC3E}">
        <p14:creationId xmlns:p14="http://schemas.microsoft.com/office/powerpoint/2010/main" val="38342211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548680"/>
            <a:ext cx="8363272" cy="55774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i="1" u="sng" dirty="0">
                <a:solidFill>
                  <a:srgbClr val="C00000"/>
                </a:solidFill>
              </a:rPr>
              <a:t>* </a:t>
            </a:r>
            <a:r>
              <a:rPr lang="en-US" b="1" i="1" u="sng" dirty="0" err="1">
                <a:solidFill>
                  <a:srgbClr val="C00000"/>
                </a:solidFill>
              </a:rPr>
              <a:t>Def</a:t>
            </a:r>
            <a:r>
              <a:rPr lang="en-US" b="1" i="1" u="sng" dirty="0">
                <a:solidFill>
                  <a:srgbClr val="C00000"/>
                </a:solidFill>
              </a:rPr>
              <a:t>: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/>
              <a:t>presence of endometrial tissue in abnormal sites.</a:t>
            </a:r>
          </a:p>
          <a:p>
            <a:pPr marL="0" indent="0">
              <a:buNone/>
            </a:pPr>
            <a:r>
              <a:rPr lang="en-US" b="1" i="1" u="sng" dirty="0">
                <a:solidFill>
                  <a:srgbClr val="C00000"/>
                </a:solidFill>
              </a:rPr>
              <a:t>* Types:</a:t>
            </a:r>
          </a:p>
          <a:p>
            <a:pPr marL="0" indent="0">
              <a:buNone/>
            </a:pPr>
            <a:r>
              <a:rPr lang="en-US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I. Endometriosis </a:t>
            </a:r>
            <a:r>
              <a:rPr lang="en-US" b="1" cap="all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</a:t>
            </a:r>
            <a:r>
              <a:rPr lang="en-US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b="1" cap="all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adenomyosis</a:t>
            </a:r>
            <a:r>
              <a:rPr lang="en-US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):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en-US" dirty="0"/>
              <a:t>Presence of endometrial tissue inside the myometrium.</a:t>
            </a:r>
          </a:p>
          <a:p>
            <a:pPr marL="0" indent="0">
              <a:buNone/>
            </a:pPr>
            <a:r>
              <a:rPr lang="en-US" b="1" i="1" u="sng" dirty="0">
                <a:solidFill>
                  <a:srgbClr val="C00000"/>
                </a:solidFill>
              </a:rPr>
              <a:t>* Pathogenesis: </a:t>
            </a:r>
            <a:r>
              <a:rPr lang="en-US" dirty="0"/>
              <a:t>Dipping of the basal layer of the endometrium inside the myometrium.</a:t>
            </a:r>
          </a:p>
          <a:p>
            <a:endParaRPr lang="ar-S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437112"/>
            <a:ext cx="1800200" cy="213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61819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844824"/>
            <a:ext cx="2890664" cy="3375248"/>
          </a:xfrm>
        </p:spPr>
        <p:txBody>
          <a:bodyPr>
            <a:noAutofit/>
          </a:bodyPr>
          <a:lstStyle/>
          <a:p>
            <a:pPr algn="l"/>
            <a:r>
              <a:rPr lang="en-US" sz="3600" b="1" i="1" u="sng" dirty="0" smtClean="0">
                <a:solidFill>
                  <a:srgbClr val="C00000"/>
                </a:solidFill>
              </a:rPr>
              <a:t>* Grossly: 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>- Enlarged </a:t>
            </a:r>
            <a:r>
              <a:rPr lang="en-US" sz="2800" dirty="0"/>
              <a:t>uterus.</a:t>
            </a:r>
            <a:br>
              <a:rPr lang="en-US" sz="2800" dirty="0"/>
            </a:br>
            <a:r>
              <a:rPr lang="en-US" sz="2800" dirty="0" smtClean="0"/>
              <a:t>- Thick </a:t>
            </a:r>
            <a:r>
              <a:rPr lang="en-US" sz="2800" dirty="0"/>
              <a:t>myometrium showing small grayish or hemorrhagic foci.</a:t>
            </a:r>
            <a:br>
              <a:rPr lang="en-US" sz="2800" dirty="0"/>
            </a:br>
            <a:r>
              <a:rPr lang="en-US" sz="2800" b="1" dirty="0" smtClean="0"/>
              <a:t> </a:t>
            </a:r>
            <a:endParaRPr lang="ar-SA" sz="28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757" y="1628800"/>
            <a:ext cx="5747968" cy="424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3289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620688"/>
            <a:ext cx="8363272" cy="5505475"/>
          </a:xfrm>
        </p:spPr>
        <p:txBody>
          <a:bodyPr/>
          <a:lstStyle/>
          <a:p>
            <a:pPr marL="0" indent="0">
              <a:buNone/>
            </a:pPr>
            <a:r>
              <a:rPr lang="en-US" b="1" i="1" u="sng" dirty="0">
                <a:solidFill>
                  <a:srgbClr val="C00000"/>
                </a:solidFill>
              </a:rPr>
              <a:t>* </a:t>
            </a:r>
            <a:r>
              <a:rPr lang="en-US" b="1" i="1" u="sng" dirty="0" smtClean="0">
                <a:solidFill>
                  <a:srgbClr val="C00000"/>
                </a:solidFill>
              </a:rPr>
              <a:t>Microscopically:</a:t>
            </a:r>
            <a:endParaRPr lang="en-US" i="1" dirty="0">
              <a:solidFill>
                <a:srgbClr val="C00000"/>
              </a:solidFill>
            </a:endParaRPr>
          </a:p>
          <a:p>
            <a:pPr lvl="0"/>
            <a:r>
              <a:rPr lang="en-US" dirty="0"/>
              <a:t>The myometrium shows islands of endometrial tissue formed of endometrial glands and </a:t>
            </a:r>
            <a:r>
              <a:rPr lang="en-US" dirty="0" err="1"/>
              <a:t>stroma</a:t>
            </a:r>
            <a:r>
              <a:rPr lang="en-US" dirty="0"/>
              <a:t>. </a:t>
            </a:r>
          </a:p>
          <a:p>
            <a:endParaRPr lang="ar-S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564904"/>
            <a:ext cx="4975731" cy="3652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13073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05" y="44624"/>
            <a:ext cx="8819782" cy="6632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2483768" y="3645024"/>
            <a:ext cx="2058528" cy="7006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2000" b="1" dirty="0" smtClean="0"/>
              <a:t>endometrium</a:t>
            </a:r>
            <a:endParaRPr lang="ar-SA" sz="2000" b="1" dirty="0"/>
          </a:p>
        </p:txBody>
      </p:sp>
      <p:sp>
        <p:nvSpPr>
          <p:cNvPr id="5" name="Right Arrow 4"/>
          <p:cNvSpPr/>
          <p:nvPr/>
        </p:nvSpPr>
        <p:spPr>
          <a:xfrm>
            <a:off x="2602367" y="332656"/>
            <a:ext cx="1677336" cy="7006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/>
              <a:t>myometrium</a:t>
            </a:r>
            <a:endParaRPr lang="ar-SA" b="1" dirty="0"/>
          </a:p>
        </p:txBody>
      </p:sp>
    </p:spTree>
    <p:extLst>
      <p:ext uri="{BB962C8B-B14F-4D97-AF65-F5344CB8AC3E}">
        <p14:creationId xmlns:p14="http://schemas.microsoft.com/office/powerpoint/2010/main" val="1922775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marL="0" indent="0">
              <a:buNone/>
            </a:pPr>
            <a:r>
              <a:rPr lang="en-US" b="1" i="1" u="sng" dirty="0">
                <a:solidFill>
                  <a:srgbClr val="C00000"/>
                </a:solidFill>
              </a:rPr>
              <a:t>* Complications:</a:t>
            </a:r>
            <a:endParaRPr lang="en-US" i="1" dirty="0">
              <a:solidFill>
                <a:srgbClr val="C00000"/>
              </a:solidFill>
            </a:endParaRPr>
          </a:p>
          <a:p>
            <a:pPr lvl="0"/>
            <a:r>
              <a:rPr lang="en-US" dirty="0"/>
              <a:t>Menorrhagia.</a:t>
            </a:r>
          </a:p>
          <a:p>
            <a:pPr lvl="0"/>
            <a:r>
              <a:rPr lang="en-US" dirty="0"/>
              <a:t>Dysmenorrhea (painful menstruation).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7335729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620688"/>
            <a:ext cx="8496944" cy="5505475"/>
          </a:xfrm>
        </p:spPr>
        <p:txBody>
          <a:bodyPr/>
          <a:lstStyle/>
          <a:p>
            <a:pPr marL="0" indent="0">
              <a:buNone/>
            </a:pPr>
            <a:r>
              <a:rPr lang="en-US" b="1" cap="all" dirty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II. Endometriosis </a:t>
            </a:r>
            <a:r>
              <a:rPr lang="en-US" b="1" cap="all" dirty="0" err="1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externa</a:t>
            </a:r>
            <a:r>
              <a:rPr lang="en-US" b="1" cap="all" dirty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  <a:endParaRPr lang="en-US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3600" b="1" i="1" u="sng" dirty="0">
                <a:solidFill>
                  <a:srgbClr val="C00000"/>
                </a:solidFill>
              </a:rPr>
              <a:t>* </a:t>
            </a:r>
            <a:r>
              <a:rPr lang="en-US" sz="3600" b="1" i="1" u="sng" dirty="0" err="1">
                <a:solidFill>
                  <a:srgbClr val="C00000"/>
                </a:solidFill>
              </a:rPr>
              <a:t>Def</a:t>
            </a:r>
            <a:r>
              <a:rPr lang="en-US" sz="3600" b="1" i="1" u="sng" dirty="0">
                <a:solidFill>
                  <a:srgbClr val="C00000"/>
                </a:solidFill>
              </a:rPr>
              <a:t>:</a:t>
            </a:r>
            <a:r>
              <a:rPr lang="en-US" sz="3600" i="1" dirty="0">
                <a:solidFill>
                  <a:srgbClr val="C00000"/>
                </a:solidFill>
              </a:rPr>
              <a:t> </a:t>
            </a:r>
            <a:r>
              <a:rPr lang="en-US" dirty="0"/>
              <a:t>presence of endometrial tissue outside the uterine wall.</a:t>
            </a:r>
          </a:p>
          <a:p>
            <a:pPr marL="0" indent="0">
              <a:buNone/>
            </a:pPr>
            <a:r>
              <a:rPr lang="en-US" sz="3600" b="1" i="1" u="sng" dirty="0">
                <a:solidFill>
                  <a:srgbClr val="C00000"/>
                </a:solidFill>
              </a:rPr>
              <a:t>* Sites:</a:t>
            </a:r>
            <a:endParaRPr lang="en-US" sz="3600" i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dirty="0"/>
              <a:t>a. Genital: ovaries, F. tubes.</a:t>
            </a:r>
          </a:p>
          <a:p>
            <a:pPr marL="0" indent="0">
              <a:buNone/>
            </a:pPr>
            <a:r>
              <a:rPr lang="en-US" dirty="0"/>
              <a:t>b. </a:t>
            </a:r>
            <a:r>
              <a:rPr lang="en-US" dirty="0" err="1"/>
              <a:t>Extragenital</a:t>
            </a:r>
            <a:r>
              <a:rPr lang="en-US" dirty="0"/>
              <a:t>: wall of urinary bladder or intestine, </a:t>
            </a:r>
            <a:r>
              <a:rPr lang="en-US" dirty="0" err="1"/>
              <a:t>rectovaginal</a:t>
            </a:r>
            <a:r>
              <a:rPr lang="en-US" dirty="0"/>
              <a:t> septum, pelvic peritoneum, umbilicus, lung, L.Ns..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5016231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04664"/>
            <a:ext cx="8424936" cy="5721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u="sng" dirty="0">
                <a:solidFill>
                  <a:srgbClr val="C00000"/>
                </a:solidFill>
              </a:rPr>
              <a:t>* Pathogenesis:</a:t>
            </a:r>
            <a:r>
              <a:rPr lang="en-US" sz="3600" b="1" i="1" dirty="0">
                <a:solidFill>
                  <a:srgbClr val="C00000"/>
                </a:solidFill>
              </a:rPr>
              <a:t> </a:t>
            </a:r>
            <a:r>
              <a:rPr lang="en-US" dirty="0"/>
              <a:t>unknown; theories;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1. Regurgitation theory: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reflux the </a:t>
            </a:r>
            <a:r>
              <a:rPr lang="en-US" dirty="0" err="1"/>
              <a:t>shedded</a:t>
            </a:r>
            <a:r>
              <a:rPr lang="en-US" dirty="0"/>
              <a:t> endometrial tissue to the ovaries and tubes during menstruation.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2. </a:t>
            </a:r>
            <a:r>
              <a:rPr lang="en-US" b="1" dirty="0" err="1">
                <a:solidFill>
                  <a:srgbClr val="0070C0"/>
                </a:solidFill>
              </a:rPr>
              <a:t>Metaplastic</a:t>
            </a:r>
            <a:r>
              <a:rPr lang="en-US" b="1" dirty="0">
                <a:solidFill>
                  <a:srgbClr val="0070C0"/>
                </a:solidFill>
              </a:rPr>
              <a:t> theory: </a:t>
            </a:r>
            <a:r>
              <a:rPr lang="en-US" dirty="0"/>
              <a:t>metaplasia of the </a:t>
            </a:r>
            <a:r>
              <a:rPr lang="en-US" dirty="0" err="1"/>
              <a:t>serosal</a:t>
            </a:r>
            <a:r>
              <a:rPr lang="en-US" dirty="0"/>
              <a:t> cells covering the ovary, rectum…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3. Vascular and lymphatic theory: </a:t>
            </a:r>
            <a:r>
              <a:rPr lang="en-US" dirty="0"/>
              <a:t>the endometrial tissue disseminate through Blood vessels and lymphatic simulating the tumor spread.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986135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620688"/>
            <a:ext cx="8496944" cy="55054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i="1" u="sng" dirty="0">
                <a:solidFill>
                  <a:srgbClr val="C00000"/>
                </a:solidFill>
              </a:rPr>
              <a:t>* </a:t>
            </a:r>
            <a:r>
              <a:rPr lang="en-US" b="1" i="1" u="sng" dirty="0" smtClean="0">
                <a:solidFill>
                  <a:srgbClr val="C00000"/>
                </a:solidFill>
              </a:rPr>
              <a:t>Grossly</a:t>
            </a:r>
            <a:r>
              <a:rPr lang="en-US" b="1" i="1" dirty="0" smtClean="0">
                <a:solidFill>
                  <a:srgbClr val="C00000"/>
                </a:solidFill>
              </a:rPr>
              <a:t>:</a:t>
            </a:r>
            <a:r>
              <a:rPr lang="en-US" i="1" dirty="0" smtClean="0">
                <a:solidFill>
                  <a:srgbClr val="C00000"/>
                </a:solidFill>
              </a:rPr>
              <a:t> </a:t>
            </a:r>
            <a:r>
              <a:rPr lang="en-US" dirty="0"/>
              <a:t>the affected tissue shows small grayish or hemorrhagic foci.</a:t>
            </a:r>
          </a:p>
          <a:p>
            <a:pPr marL="0" indent="0">
              <a:buNone/>
            </a:pPr>
            <a:r>
              <a:rPr lang="en-US" b="1" i="1" u="sng" dirty="0">
                <a:solidFill>
                  <a:srgbClr val="C00000"/>
                </a:solidFill>
              </a:rPr>
              <a:t>* Microscopically: </a:t>
            </a:r>
            <a:r>
              <a:rPr lang="en-US" dirty="0"/>
              <a:t>endometrial tissue (glands and </a:t>
            </a:r>
            <a:r>
              <a:rPr lang="en-US" dirty="0" err="1"/>
              <a:t>stroma</a:t>
            </a:r>
            <a:r>
              <a:rPr lang="en-US" dirty="0"/>
              <a:t>) with areas of hemorrhage.</a:t>
            </a:r>
          </a:p>
          <a:p>
            <a:pPr marL="0" indent="0">
              <a:buNone/>
            </a:pPr>
            <a:r>
              <a:rPr lang="en-US" b="1" i="1" u="sng" dirty="0">
                <a:solidFill>
                  <a:srgbClr val="C00000"/>
                </a:solidFill>
              </a:rPr>
              <a:t>* Complications:</a:t>
            </a:r>
          </a:p>
          <a:p>
            <a:pPr lvl="0"/>
            <a:r>
              <a:rPr lang="en-US" dirty="0"/>
              <a:t>Pain &amp; hemorrhage in the affected area. </a:t>
            </a:r>
          </a:p>
          <a:p>
            <a:pPr lvl="0"/>
            <a:r>
              <a:rPr lang="en-US" dirty="0"/>
              <a:t>The ovaries show </a:t>
            </a:r>
            <a:r>
              <a:rPr lang="en-US" b="1" dirty="0"/>
              <a:t>chocolate cysts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Peritoneal hemorrhage is complicated by fibrosis and adhesions.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3084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Topics:		</a:t>
            </a:r>
            <a:endParaRPr lang="ar-SA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Endometrial hyperplasia.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Endometriosis.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leiomyoma.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Endometrial carcinoma.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Cancer cervix</a:t>
            </a:r>
            <a:endParaRPr lang="ar-SA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976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204864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leiomyoma</a:t>
            </a:r>
            <a:endParaRPr lang="ar-SA" sz="6000" dirty="0"/>
          </a:p>
        </p:txBody>
      </p:sp>
    </p:spTree>
    <p:extLst>
      <p:ext uri="{BB962C8B-B14F-4D97-AF65-F5344CB8AC3E}">
        <p14:creationId xmlns:p14="http://schemas.microsoft.com/office/powerpoint/2010/main" val="215948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20688"/>
            <a:ext cx="8640960" cy="5505475"/>
          </a:xfrm>
        </p:spPr>
        <p:txBody>
          <a:bodyPr>
            <a:normAutofit fontScale="92500"/>
          </a:bodyPr>
          <a:lstStyle/>
          <a:p>
            <a:pPr lvl="0"/>
            <a:r>
              <a:rPr lang="en-US" dirty="0"/>
              <a:t>The commonest benign tumor in females.</a:t>
            </a:r>
          </a:p>
          <a:p>
            <a:pPr lvl="0"/>
            <a:r>
              <a:rPr lang="en-US" dirty="0"/>
              <a:t>Occurs during childbearing period.</a:t>
            </a:r>
          </a:p>
          <a:p>
            <a:pPr marL="0" indent="0">
              <a:buNone/>
            </a:pPr>
            <a:r>
              <a:rPr lang="en-US" sz="3600" b="1" i="1" u="sng" dirty="0">
                <a:solidFill>
                  <a:srgbClr val="C00000"/>
                </a:solidFill>
              </a:rPr>
              <a:t>* Predisposing factors: </a:t>
            </a:r>
            <a:r>
              <a:rPr lang="en-US" dirty="0"/>
              <a:t>Prolonged estrogenic stimulation.</a:t>
            </a:r>
          </a:p>
          <a:p>
            <a:pPr marL="0" indent="0">
              <a:buNone/>
            </a:pPr>
            <a:r>
              <a:rPr lang="en-US" sz="3500" b="1" i="1" u="sng" dirty="0">
                <a:solidFill>
                  <a:srgbClr val="C00000"/>
                </a:solidFill>
              </a:rPr>
              <a:t>* Grossly: </a:t>
            </a:r>
            <a:r>
              <a:rPr lang="en-US" dirty="0"/>
              <a:t>uterine wall mass (</a:t>
            </a:r>
            <a:r>
              <a:rPr lang="en-US" dirty="0" err="1"/>
              <a:t>es</a:t>
            </a:r>
            <a:r>
              <a:rPr lang="en-US" dirty="0"/>
              <a:t>)</a:t>
            </a:r>
          </a:p>
          <a:p>
            <a:pPr lvl="0"/>
            <a:r>
              <a:rPr lang="en-US" dirty="0"/>
              <a:t>Single or multiple, rounded, firm in consistency, pale brown in color, surrounded by </a:t>
            </a:r>
            <a:r>
              <a:rPr lang="en-US" dirty="0" err="1"/>
              <a:t>pseudocapsule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Cut section is </a:t>
            </a:r>
            <a:r>
              <a:rPr lang="en-US" dirty="0" err="1"/>
              <a:t>whorly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The mass (</a:t>
            </a:r>
            <a:r>
              <a:rPr lang="en-US" dirty="0" err="1"/>
              <a:t>es</a:t>
            </a:r>
            <a:r>
              <a:rPr lang="en-US" dirty="0"/>
              <a:t>) may be </a:t>
            </a:r>
            <a:r>
              <a:rPr lang="en-US" b="1" dirty="0"/>
              <a:t>interstitial</a:t>
            </a:r>
            <a:r>
              <a:rPr lang="en-US" dirty="0"/>
              <a:t>, </a:t>
            </a:r>
            <a:r>
              <a:rPr lang="en-US" b="1" dirty="0" err="1"/>
              <a:t>subserous</a:t>
            </a:r>
            <a:r>
              <a:rPr lang="en-US" b="1" dirty="0"/>
              <a:t> </a:t>
            </a:r>
            <a:r>
              <a:rPr lang="en-US" dirty="0"/>
              <a:t>or </a:t>
            </a:r>
            <a:r>
              <a:rPr lang="en-US" b="1" dirty="0" err="1" smtClean="0"/>
              <a:t>submucous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75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80728"/>
            <a:ext cx="5977653" cy="4981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450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940" y="404664"/>
            <a:ext cx="8229600" cy="63408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Multiple interstitial leiomyomas</a:t>
            </a:r>
            <a:endParaRPr lang="ar-SA" sz="32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7956376" cy="5172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605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Whorly</a:t>
            </a:r>
            <a:r>
              <a:rPr lang="en-US" sz="3200" dirty="0" smtClean="0"/>
              <a:t> cut surface of leiomyoma</a:t>
            </a:r>
            <a:endParaRPr lang="ar-SA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98559"/>
            <a:ext cx="8352928" cy="5621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724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435280" cy="5361459"/>
          </a:xfrm>
        </p:spPr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mass (</a:t>
            </a:r>
            <a:r>
              <a:rPr lang="en-US" dirty="0" err="1"/>
              <a:t>es</a:t>
            </a:r>
            <a:r>
              <a:rPr lang="en-US" dirty="0"/>
              <a:t>) may show secondary </a:t>
            </a:r>
            <a:r>
              <a:rPr lang="en-US" dirty="0" smtClean="0"/>
              <a:t>changes;</a:t>
            </a:r>
          </a:p>
          <a:p>
            <a:pPr lvl="0"/>
            <a:r>
              <a:rPr lang="en-US" b="1" dirty="0"/>
              <a:t>Degenerations:</a:t>
            </a:r>
            <a:r>
              <a:rPr lang="en-US" dirty="0"/>
              <a:t> hyaline, </a:t>
            </a:r>
            <a:r>
              <a:rPr lang="en-US" dirty="0" err="1"/>
              <a:t>myxomatous</a:t>
            </a:r>
            <a:r>
              <a:rPr lang="en-US" dirty="0"/>
              <a:t>, fatty, cystic, red degeneration.</a:t>
            </a:r>
          </a:p>
          <a:p>
            <a:r>
              <a:rPr lang="en-US" b="1" i="1" dirty="0"/>
              <a:t>N.B: Red degeneration</a:t>
            </a:r>
            <a:r>
              <a:rPr lang="en-US" i="1" dirty="0"/>
              <a:t>: hemorrhagic infarction occurring in leiomyoma e.g. during pregnancy due to vascular obstruction by thrombosis or uterine contraction.</a:t>
            </a:r>
            <a:endParaRPr lang="en-US" dirty="0"/>
          </a:p>
          <a:p>
            <a:endParaRPr lang="ar-SA" dirty="0"/>
          </a:p>
          <a:p>
            <a:pPr marL="0" indent="0">
              <a:buNone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8791017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Leiomyoma with red degeneration</a:t>
            </a:r>
            <a:endParaRPr lang="ar-SA" sz="3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33500"/>
            <a:ext cx="7920880" cy="5263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61048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08720"/>
            <a:ext cx="8435280" cy="5217443"/>
          </a:xfrm>
        </p:spPr>
        <p:txBody>
          <a:bodyPr/>
          <a:lstStyle/>
          <a:p>
            <a:pPr lvl="0"/>
            <a:r>
              <a:rPr lang="en-US" b="1" dirty="0"/>
              <a:t>Calcification, ossification.</a:t>
            </a:r>
            <a:endParaRPr lang="en-US" dirty="0"/>
          </a:p>
          <a:p>
            <a:pPr lvl="0"/>
            <a:r>
              <a:rPr lang="en-US" b="1" dirty="0"/>
              <a:t>2ry bacterial infection:</a:t>
            </a:r>
            <a:r>
              <a:rPr lang="en-US" dirty="0"/>
              <a:t> especially with </a:t>
            </a:r>
            <a:r>
              <a:rPr lang="en-US" dirty="0" err="1"/>
              <a:t>submucous</a:t>
            </a:r>
            <a:r>
              <a:rPr lang="en-US" dirty="0"/>
              <a:t> leiomyoma.</a:t>
            </a:r>
          </a:p>
          <a:p>
            <a:pPr lvl="0"/>
            <a:r>
              <a:rPr lang="en-US" b="1" dirty="0"/>
              <a:t>Atrophy and fibrosis</a:t>
            </a:r>
            <a:r>
              <a:rPr lang="en-US" dirty="0"/>
              <a:t> after menopause.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7714866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u="sng" dirty="0">
                <a:solidFill>
                  <a:srgbClr val="C00000"/>
                </a:solidFill>
              </a:rPr>
              <a:t>* </a:t>
            </a:r>
            <a:r>
              <a:rPr lang="en-US" sz="3600" b="1" i="1" u="sng" dirty="0" smtClean="0">
                <a:solidFill>
                  <a:srgbClr val="C00000"/>
                </a:solidFill>
              </a:rPr>
              <a:t>Microscopically:</a:t>
            </a:r>
            <a:endParaRPr lang="en-US" sz="3600" dirty="0">
              <a:solidFill>
                <a:srgbClr val="C00000"/>
              </a:solidFill>
            </a:endParaRPr>
          </a:p>
          <a:p>
            <a:pPr lvl="0"/>
            <a:r>
              <a:rPr lang="en-US" dirty="0"/>
              <a:t>Interlacing bundles of smooth muscle cells. The cells are spindle shaped with rod-shaped nuclei and abundant cytoplasm. The muscle bundles are surrounded by fibrous </a:t>
            </a:r>
            <a:r>
              <a:rPr lang="en-US" dirty="0" err="1"/>
              <a:t>stroma</a:t>
            </a:r>
            <a:r>
              <a:rPr lang="en-US" dirty="0"/>
              <a:t>, which increases in old masses (</a:t>
            </a:r>
            <a:r>
              <a:rPr lang="en-US" dirty="0" err="1"/>
              <a:t>fibromyoma</a:t>
            </a:r>
            <a:r>
              <a:rPr lang="en-US" dirty="0"/>
              <a:t>).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3803443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eiomyoma</a:t>
            </a:r>
            <a:endParaRPr lang="ar-S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32610"/>
            <a:ext cx="6840760" cy="4935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6838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852936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Endometrial hyperplasia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2120652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eiomyoma</a:t>
            </a:r>
            <a:endParaRPr lang="ar-S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86486"/>
            <a:ext cx="6984776" cy="5235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74377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eiomyoma</a:t>
            </a:r>
            <a:endParaRPr lang="ar-S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39934"/>
            <a:ext cx="8141309" cy="5077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36992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eiomyoma</a:t>
            </a:r>
            <a:endParaRPr lang="ar-S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992887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34694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u="sng" dirty="0">
                <a:solidFill>
                  <a:srgbClr val="C00000"/>
                </a:solidFill>
              </a:rPr>
              <a:t>* Complications:</a:t>
            </a:r>
            <a:r>
              <a:rPr lang="en-US" sz="3600" dirty="0">
                <a:solidFill>
                  <a:srgbClr val="C00000"/>
                </a:solidFill>
              </a:rPr>
              <a:t> </a:t>
            </a:r>
          </a:p>
          <a:p>
            <a:pPr lvl="0"/>
            <a:r>
              <a:rPr lang="en-US" dirty="0"/>
              <a:t>Abnormal uterine bleeding → iron deficiency anemia.</a:t>
            </a:r>
          </a:p>
          <a:p>
            <a:pPr lvl="0"/>
            <a:r>
              <a:rPr lang="en-US" dirty="0"/>
              <a:t>Malignant change (rare 0.5-1%): </a:t>
            </a:r>
            <a:r>
              <a:rPr lang="en-US" dirty="0" err="1"/>
              <a:t>Leiomyosarcoma</a:t>
            </a:r>
            <a:r>
              <a:rPr lang="en-US" dirty="0"/>
              <a:t>. </a:t>
            </a:r>
          </a:p>
          <a:p>
            <a:r>
              <a:rPr lang="en-US" dirty="0"/>
              <a:t>Fertility problems: interfere with implantation, may cause abortion &amp; interfere with child birth.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3107181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564904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Endometrial </a:t>
            </a:r>
            <a:r>
              <a:rPr lang="en-US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carcinoma</a:t>
            </a:r>
            <a:endParaRPr lang="ar-SA" sz="5400" dirty="0"/>
          </a:p>
        </p:txBody>
      </p:sp>
    </p:spTree>
    <p:extLst>
      <p:ext uri="{BB962C8B-B14F-4D97-AF65-F5344CB8AC3E}">
        <p14:creationId xmlns:p14="http://schemas.microsoft.com/office/powerpoint/2010/main" val="18067420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764704"/>
            <a:ext cx="8640960" cy="53614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i="1" u="sng" dirty="0" smtClean="0">
                <a:solidFill>
                  <a:srgbClr val="C00000"/>
                </a:solidFill>
              </a:rPr>
              <a:t>* Incidence:</a:t>
            </a:r>
          </a:p>
          <a:p>
            <a:r>
              <a:rPr lang="en-US" dirty="0" smtClean="0"/>
              <a:t>The commonest malignant tumor in female genital system.</a:t>
            </a:r>
          </a:p>
          <a:p>
            <a:pPr marL="0" indent="0">
              <a:buNone/>
            </a:pPr>
            <a:r>
              <a:rPr lang="en-US" b="1" i="1" u="sng" dirty="0">
                <a:solidFill>
                  <a:srgbClr val="C00000"/>
                </a:solidFill>
              </a:rPr>
              <a:t>* Age: </a:t>
            </a:r>
            <a:r>
              <a:rPr lang="en-US" dirty="0" smtClean="0"/>
              <a:t>usually post-menopausal 55-65 years.</a:t>
            </a:r>
          </a:p>
          <a:p>
            <a:pPr marL="0" indent="0">
              <a:buNone/>
            </a:pPr>
            <a:r>
              <a:rPr lang="en-US" b="1" i="1" u="sng" dirty="0">
                <a:solidFill>
                  <a:srgbClr val="C00000"/>
                </a:solidFill>
              </a:rPr>
              <a:t>* Predisposing factors:</a:t>
            </a:r>
          </a:p>
          <a:p>
            <a:pPr marL="400050" lvl="1" indent="0">
              <a:buNone/>
            </a:pPr>
            <a:r>
              <a:rPr lang="en-US" sz="3000" dirty="0"/>
              <a:t>1. Familial predisposition.</a:t>
            </a:r>
          </a:p>
          <a:p>
            <a:pPr marL="400050" lvl="1" indent="0">
              <a:buNone/>
            </a:pPr>
            <a:r>
              <a:rPr lang="en-US" sz="3000" dirty="0"/>
              <a:t>2. </a:t>
            </a:r>
            <a:r>
              <a:rPr lang="en-US" sz="3000" dirty="0" err="1"/>
              <a:t>Nullipara</a:t>
            </a:r>
            <a:r>
              <a:rPr lang="en-US" sz="3000" dirty="0"/>
              <a:t>.</a:t>
            </a:r>
          </a:p>
          <a:p>
            <a:pPr marL="400050" lvl="1" indent="0">
              <a:buNone/>
            </a:pPr>
            <a:r>
              <a:rPr lang="en-US" sz="3000" dirty="0"/>
              <a:t>3. </a:t>
            </a:r>
            <a:r>
              <a:rPr lang="en-US" sz="3000" dirty="0" err="1" smtClean="0"/>
              <a:t>Hyperesterism</a:t>
            </a:r>
            <a:r>
              <a:rPr lang="en-US" sz="3000" dirty="0"/>
              <a:t>.</a:t>
            </a:r>
          </a:p>
          <a:p>
            <a:pPr marL="400050" lvl="1" indent="0">
              <a:buNone/>
            </a:pPr>
            <a:r>
              <a:rPr lang="en-US" sz="3000" dirty="0"/>
              <a:t>4. Endometrial polyp.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8364582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60" cy="5433467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u="sng" dirty="0" smtClean="0">
                <a:solidFill>
                  <a:srgbClr val="C00000"/>
                </a:solidFill>
              </a:rPr>
              <a:t>* Grossly: </a:t>
            </a:r>
            <a:r>
              <a:rPr lang="en-US" dirty="0"/>
              <a:t>endometrial carcinoma presents either as a </a:t>
            </a:r>
            <a:r>
              <a:rPr lang="en-US" dirty="0">
                <a:solidFill>
                  <a:srgbClr val="FF0000"/>
                </a:solidFill>
              </a:rPr>
              <a:t>localized </a:t>
            </a:r>
            <a:r>
              <a:rPr lang="en-US" dirty="0" err="1">
                <a:solidFill>
                  <a:srgbClr val="FF0000"/>
                </a:solidFill>
              </a:rPr>
              <a:t>polypoid</a:t>
            </a:r>
            <a:r>
              <a:rPr lang="en-US" dirty="0">
                <a:solidFill>
                  <a:srgbClr val="FF0000"/>
                </a:solidFill>
              </a:rPr>
              <a:t> tumor </a:t>
            </a:r>
            <a:r>
              <a:rPr lang="en-US" dirty="0"/>
              <a:t>or as a </a:t>
            </a:r>
            <a:r>
              <a:rPr lang="en-US" dirty="0">
                <a:solidFill>
                  <a:srgbClr val="FF0000"/>
                </a:solidFill>
              </a:rPr>
              <a:t>diffuse tumor </a:t>
            </a:r>
            <a:r>
              <a:rPr lang="en-US" dirty="0"/>
              <a:t>involving the entire endometrial </a:t>
            </a:r>
            <a:r>
              <a:rPr lang="en-US" dirty="0" smtClean="0"/>
              <a:t>surface. </a:t>
            </a:r>
            <a:r>
              <a:rPr lang="en-US" dirty="0"/>
              <a:t>Spread generally occurs by direct </a:t>
            </a:r>
            <a:r>
              <a:rPr lang="en-US" dirty="0" err="1"/>
              <a:t>myometrial</a:t>
            </a:r>
            <a:r>
              <a:rPr lang="en-US" dirty="0"/>
              <a:t> invasion with eventual extension to the </a:t>
            </a:r>
            <a:r>
              <a:rPr lang="en-US" dirty="0" err="1"/>
              <a:t>periuterine</a:t>
            </a:r>
            <a:r>
              <a:rPr lang="en-US" dirty="0"/>
              <a:t> structures by direct </a:t>
            </a:r>
            <a:r>
              <a:rPr lang="en-US" dirty="0" smtClean="0"/>
              <a:t>spread.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5690726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Endometrial carcinoma</a:t>
            </a:r>
            <a:endParaRPr lang="ar-SA" b="1" dirty="0">
              <a:solidFill>
                <a:srgbClr val="FF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12776"/>
            <a:ext cx="3857203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09746" y="2175644"/>
            <a:ext cx="5243014" cy="3744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0270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3" y="1161256"/>
            <a:ext cx="7532687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13616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marL="0" indent="0">
              <a:buNone/>
            </a:pPr>
            <a:r>
              <a:rPr lang="en-US" b="1" i="1" u="sng" dirty="0" smtClean="0">
                <a:solidFill>
                  <a:srgbClr val="C00000"/>
                </a:solidFill>
              </a:rPr>
              <a:t>* Microscopically; </a:t>
            </a:r>
            <a:r>
              <a:rPr lang="en-US" dirty="0"/>
              <a:t>most endometrial carcinomas (about 85%) are </a:t>
            </a:r>
            <a:r>
              <a:rPr lang="en-US" b="1" dirty="0"/>
              <a:t>adenocarcinomas</a:t>
            </a:r>
            <a:r>
              <a:rPr lang="en-US" dirty="0"/>
              <a:t> characterized by more or less well-defined gland patterns closely resembling normal endometrial </a:t>
            </a:r>
            <a:r>
              <a:rPr lang="en-US" dirty="0" smtClean="0"/>
              <a:t>epithelium.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973610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404664"/>
            <a:ext cx="8568952" cy="5721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>
                <a:solidFill>
                  <a:srgbClr val="C00000"/>
                </a:solidFill>
              </a:rPr>
              <a:t>* Def.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smtClean="0"/>
              <a:t>hyperplasia of the endometrium </a:t>
            </a:r>
            <a:r>
              <a:rPr lang="en-AU" smtClean="0"/>
              <a:t>as a</a:t>
            </a:r>
            <a:r>
              <a:rPr lang="en-US" smtClean="0"/>
              <a:t> </a:t>
            </a:r>
            <a:r>
              <a:rPr lang="en-US" dirty="0"/>
              <a:t>reaction to </a:t>
            </a:r>
            <a:r>
              <a:rPr lang="en-US" dirty="0" smtClean="0"/>
              <a:t>abnormal estrogenic stimulation.</a:t>
            </a:r>
            <a:endParaRPr lang="en-US" dirty="0"/>
          </a:p>
          <a:p>
            <a:pPr marL="0" indent="0">
              <a:buNone/>
            </a:pPr>
            <a:r>
              <a:rPr lang="en-US" b="1" u="sng" dirty="0">
                <a:solidFill>
                  <a:srgbClr val="C00000"/>
                </a:solidFill>
              </a:rPr>
              <a:t>* Age: </a:t>
            </a:r>
            <a:r>
              <a:rPr lang="en-US" dirty="0"/>
              <a:t>around menopause.</a:t>
            </a:r>
          </a:p>
          <a:p>
            <a:pPr marL="0" indent="0">
              <a:buNone/>
            </a:pPr>
            <a:r>
              <a:rPr lang="en-US" b="1" u="sng" dirty="0">
                <a:solidFill>
                  <a:srgbClr val="C00000"/>
                </a:solidFill>
              </a:rPr>
              <a:t>* Causes: </a:t>
            </a:r>
            <a:r>
              <a:rPr lang="en-US" dirty="0"/>
              <a:t>prolonged estrogen stimulation of endometrium due to relative or absolute </a:t>
            </a:r>
            <a:r>
              <a:rPr lang="en-US" dirty="0" err="1"/>
              <a:t>hyperestrenism</a:t>
            </a:r>
            <a:r>
              <a:rPr lang="en-US" dirty="0"/>
              <a:t> e.g.</a:t>
            </a:r>
          </a:p>
          <a:p>
            <a:pPr lvl="1"/>
            <a:r>
              <a:rPr lang="en-US" sz="3200" i="1" dirty="0"/>
              <a:t>Repeated </a:t>
            </a:r>
            <a:r>
              <a:rPr lang="en-US" sz="3200" i="1" dirty="0" err="1"/>
              <a:t>anovulatory</a:t>
            </a:r>
            <a:r>
              <a:rPr lang="en-US" sz="3200" i="1" dirty="0"/>
              <a:t> cycles.</a:t>
            </a:r>
          </a:p>
          <a:p>
            <a:pPr lvl="1"/>
            <a:r>
              <a:rPr lang="en-US" sz="3200" i="1" dirty="0" smtClean="0"/>
              <a:t>Estrogen replacement therapy.</a:t>
            </a:r>
            <a:endParaRPr lang="en-US" sz="3200" i="1" dirty="0"/>
          </a:p>
          <a:p>
            <a:pPr lvl="1"/>
            <a:r>
              <a:rPr lang="en-US" sz="3200" i="1" dirty="0"/>
              <a:t>Estrogen secreting </a:t>
            </a:r>
            <a:r>
              <a:rPr lang="en-US" sz="3200" i="1" dirty="0" smtClean="0"/>
              <a:t>ovarian tumors.</a:t>
            </a:r>
            <a:endParaRPr lang="en-US" sz="3200" i="1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9689230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7392321" cy="55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587378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Endometrial carcinoma</a:t>
            </a:r>
            <a:endParaRPr lang="ar-SA" sz="4000" b="1" dirty="0">
              <a:solidFill>
                <a:srgbClr val="FF000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8208912" cy="5319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34120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Cancer cervix</a:t>
            </a:r>
            <a:endParaRPr lang="ar-SA" sz="5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98246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548680"/>
            <a:ext cx="8496944" cy="55774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i="1" u="sng" dirty="0" smtClean="0">
                <a:solidFill>
                  <a:srgbClr val="C00000"/>
                </a:solidFill>
              </a:rPr>
              <a:t>* Age: </a:t>
            </a:r>
            <a:r>
              <a:rPr lang="en-US" dirty="0" smtClean="0"/>
              <a:t>around 40 years.</a:t>
            </a:r>
          </a:p>
          <a:p>
            <a:pPr marL="0" indent="0">
              <a:buNone/>
            </a:pPr>
            <a:r>
              <a:rPr lang="en-US" b="1" i="1" u="sng" dirty="0">
                <a:solidFill>
                  <a:srgbClr val="C00000"/>
                </a:solidFill>
              </a:rPr>
              <a:t>* Risk factors:</a:t>
            </a:r>
          </a:p>
          <a:p>
            <a:pPr marL="400050" lvl="1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a. Sexual </a:t>
            </a:r>
            <a:r>
              <a:rPr lang="en-US" dirty="0">
                <a:solidFill>
                  <a:srgbClr val="FF0000"/>
                </a:solidFill>
              </a:rPr>
              <a:t>activity: 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Early marriage. </a:t>
            </a:r>
            <a:endParaRPr lang="en-US" dirty="0"/>
          </a:p>
          <a:p>
            <a:pPr lvl="1"/>
            <a:r>
              <a:rPr lang="en-US" dirty="0" smtClean="0"/>
              <a:t>multiple sexual partners.</a:t>
            </a:r>
          </a:p>
          <a:p>
            <a:pPr marL="400050" lvl="1" indent="0">
              <a:buNone/>
            </a:pPr>
            <a:r>
              <a:rPr lang="en-US" dirty="0">
                <a:solidFill>
                  <a:srgbClr val="FF0000"/>
                </a:solidFill>
              </a:rPr>
              <a:t>b. </a:t>
            </a:r>
            <a:r>
              <a:rPr lang="en-US" dirty="0" err="1">
                <a:solidFill>
                  <a:srgbClr val="FF0000"/>
                </a:solidFill>
              </a:rPr>
              <a:t>Multiparity</a:t>
            </a:r>
            <a:r>
              <a:rPr lang="en-US" dirty="0">
                <a:solidFill>
                  <a:srgbClr val="FF0000"/>
                </a:solidFill>
              </a:rPr>
              <a:t>.</a:t>
            </a:r>
          </a:p>
          <a:p>
            <a:pPr marL="400050" lvl="1" indent="0">
              <a:buNone/>
            </a:pPr>
            <a:r>
              <a:rPr lang="en-US" dirty="0">
                <a:solidFill>
                  <a:srgbClr val="FF0000"/>
                </a:solidFill>
              </a:rPr>
              <a:t>c. Oncogenic virus: </a:t>
            </a:r>
            <a:r>
              <a:rPr lang="en-US" dirty="0" smtClean="0"/>
              <a:t>HPV</a:t>
            </a:r>
            <a:r>
              <a:rPr lang="en-US" dirty="0"/>
              <a:t>.</a:t>
            </a:r>
          </a:p>
          <a:p>
            <a:pPr marL="400050" lvl="1" indent="0">
              <a:buNone/>
            </a:pPr>
            <a:r>
              <a:rPr lang="en-US" dirty="0">
                <a:solidFill>
                  <a:srgbClr val="FF0000"/>
                </a:solidFill>
              </a:rPr>
              <a:t>d. Precancerous epithelial lesions:</a:t>
            </a:r>
          </a:p>
          <a:p>
            <a:pPr lvl="1"/>
            <a:r>
              <a:rPr lang="en-US" dirty="0"/>
              <a:t>Squamous cell papilloma.</a:t>
            </a:r>
          </a:p>
          <a:p>
            <a:pPr lvl="1"/>
            <a:r>
              <a:rPr lang="en-US" dirty="0"/>
              <a:t>Squamous metaplasia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79254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92696"/>
            <a:ext cx="8435280" cy="5760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u="sng" dirty="0" smtClean="0">
                <a:solidFill>
                  <a:srgbClr val="C00000"/>
                </a:solidFill>
              </a:rPr>
              <a:t>*Grossly:</a:t>
            </a:r>
            <a:r>
              <a:rPr lang="en-US" sz="3600" b="1" i="1" dirty="0" smtClean="0">
                <a:solidFill>
                  <a:srgbClr val="C00000"/>
                </a:solidFill>
              </a:rPr>
              <a:t> </a:t>
            </a:r>
            <a:endParaRPr lang="en-US" sz="3600" dirty="0">
              <a:solidFill>
                <a:srgbClr val="C00000"/>
              </a:solidFill>
            </a:endParaRPr>
          </a:p>
          <a:p>
            <a:pPr lvl="0"/>
            <a:r>
              <a:rPr lang="en-US" dirty="0"/>
              <a:t>Common at the </a:t>
            </a:r>
            <a:r>
              <a:rPr lang="en-US" dirty="0" err="1"/>
              <a:t>squamo</a:t>
            </a:r>
            <a:r>
              <a:rPr lang="en-US" dirty="0"/>
              <a:t>-columnar junction.</a:t>
            </a:r>
          </a:p>
          <a:p>
            <a:pPr lvl="0"/>
            <a:r>
              <a:rPr lang="en-US" dirty="0"/>
              <a:t>May be </a:t>
            </a:r>
            <a:r>
              <a:rPr lang="en-US" dirty="0" err="1"/>
              <a:t>fungating</a:t>
            </a:r>
            <a:r>
              <a:rPr lang="en-US" dirty="0"/>
              <a:t>, ulcerative or infiltrative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5392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Cancer cervix</a:t>
            </a:r>
            <a:endParaRPr lang="ar-SA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8136904" cy="5345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>
          <a:xfrm rot="18515979">
            <a:off x="3624222" y="464388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3725019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u="sng" dirty="0">
                <a:solidFill>
                  <a:srgbClr val="C00000"/>
                </a:solidFill>
              </a:rPr>
              <a:t>* Microscopically:</a:t>
            </a:r>
          </a:p>
          <a:p>
            <a:pPr marL="0" indent="0">
              <a:buNone/>
            </a:pPr>
            <a:r>
              <a:rPr lang="en-US" b="1" dirty="0"/>
              <a:t>1. Squamous cell carcinoma (95%) </a:t>
            </a:r>
            <a:r>
              <a:rPr lang="en-US" dirty="0"/>
              <a:t>from </a:t>
            </a:r>
            <a:r>
              <a:rPr lang="en-US" dirty="0" err="1"/>
              <a:t>ectocervix</a:t>
            </a:r>
            <a:r>
              <a:rPr lang="en-US" dirty="0"/>
              <a:t> or </a:t>
            </a:r>
            <a:r>
              <a:rPr lang="en-US" dirty="0" err="1"/>
              <a:t>endocervix</a:t>
            </a:r>
            <a:r>
              <a:rPr lang="en-US" dirty="0"/>
              <a:t> had undergone squamous Metaplasia.</a:t>
            </a:r>
          </a:p>
          <a:p>
            <a:pPr marL="0" indent="0">
              <a:buNone/>
            </a:pPr>
            <a:r>
              <a:rPr lang="en-US" b="1" dirty="0"/>
              <a:t>2. Adenocarcinoma (5%)</a:t>
            </a:r>
            <a:r>
              <a:rPr lang="en-US" dirty="0"/>
              <a:t> from </a:t>
            </a:r>
            <a:r>
              <a:rPr lang="en-US" dirty="0" err="1"/>
              <a:t>endocervix</a:t>
            </a:r>
            <a:r>
              <a:rPr lang="en-US" dirty="0"/>
              <a:t>.</a:t>
            </a:r>
            <a:endParaRPr lang="ar-SA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06041639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Squamous cell carcinoma of the cervix</a:t>
            </a:r>
            <a:endParaRPr lang="ar-SA" sz="32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7808285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017661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Adenocarcinoma of the cervix</a:t>
            </a:r>
            <a:endParaRPr lang="ar-SA" sz="36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7760024" cy="5342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36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1026" name="Picture 2" descr="C:\Users\ashawky\Desktop\photos\154423_534336243257052_1349915780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1509713"/>
            <a:ext cx="8029575" cy="383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3203848" y="525669"/>
            <a:ext cx="295232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itchFamily="66" charset="0"/>
              </a:rPr>
              <a:t>Thanks</a:t>
            </a:r>
            <a:endParaRPr lang="ar-SA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ush Script M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52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i="1" u="sng" dirty="0" smtClean="0">
                <a:solidFill>
                  <a:srgbClr val="C00000"/>
                </a:solidFill>
              </a:rPr>
              <a:t>* Types:</a:t>
            </a:r>
            <a:endParaRPr lang="ar-SA" b="1" i="1" u="sng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b="1" dirty="0" smtClean="0"/>
              <a:t>Simple (mild – cystic) </a:t>
            </a:r>
            <a:r>
              <a:rPr lang="en-US" b="1" dirty="0"/>
              <a:t>non-atypical </a:t>
            </a:r>
            <a:r>
              <a:rPr lang="en-US" b="1" dirty="0" err="1" smtClean="0"/>
              <a:t>hyperplasias</a:t>
            </a:r>
            <a:r>
              <a:rPr lang="en-US" dirty="0"/>
              <a:t>:</a:t>
            </a:r>
            <a:r>
              <a:rPr lang="en-US" dirty="0" smtClean="0"/>
              <a:t> </a:t>
            </a:r>
          </a:p>
          <a:p>
            <a:r>
              <a:rPr lang="en-US" dirty="0"/>
              <a:t>C</a:t>
            </a:r>
            <a:r>
              <a:rPr lang="en-US" dirty="0" smtClean="0"/>
              <a:t>haracterized </a:t>
            </a:r>
            <a:r>
              <a:rPr lang="en-US" dirty="0"/>
              <a:t>by </a:t>
            </a:r>
            <a:r>
              <a:rPr lang="en-US" dirty="0" smtClean="0"/>
              <a:t>proliferating endometrial glands </a:t>
            </a:r>
            <a:r>
              <a:rPr lang="en-US" dirty="0"/>
              <a:t>of various </a:t>
            </a:r>
            <a:r>
              <a:rPr lang="en-US" dirty="0" smtClean="0"/>
              <a:t>sizes. The surrounding stromal cell are dense. </a:t>
            </a:r>
          </a:p>
          <a:p>
            <a:r>
              <a:rPr lang="en-US" dirty="0" smtClean="0"/>
              <a:t>No </a:t>
            </a:r>
            <a:r>
              <a:rPr lang="en-US" dirty="0" err="1" smtClean="0"/>
              <a:t>atypia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These </a:t>
            </a:r>
            <a:r>
              <a:rPr lang="en-US" dirty="0"/>
              <a:t>lesions uncommonly progress to </a:t>
            </a:r>
            <a:r>
              <a:rPr lang="en-US" dirty="0" smtClean="0"/>
              <a:t>adenocarcinoma.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2667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Proliferative endometrium</a:t>
            </a:r>
            <a:endParaRPr lang="ar-S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6912768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4384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endometrial hyperplasia</a:t>
            </a:r>
            <a:endParaRPr lang="ar-SA" dirty="0"/>
          </a:p>
        </p:txBody>
      </p:sp>
      <p:pic>
        <p:nvPicPr>
          <p:cNvPr id="1028" name="Picture 4" descr="http://ars.els-cdn.com/content/image/1-s2.0-S1092913405000328-gr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633" y="1492920"/>
            <a:ext cx="7416824" cy="493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6406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20688"/>
            <a:ext cx="8568952" cy="55054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2. Complex </a:t>
            </a:r>
            <a:r>
              <a:rPr lang="en-US" b="1"/>
              <a:t>atypical </a:t>
            </a:r>
            <a:r>
              <a:rPr lang="en-US" b="1" smtClean="0"/>
              <a:t>hyperplasia</a:t>
            </a:r>
            <a:r>
              <a:rPr lang="en-US" smtClean="0"/>
              <a:t>:</a:t>
            </a:r>
            <a:endParaRPr lang="en-US" dirty="0" smtClean="0"/>
          </a:p>
          <a:p>
            <a:r>
              <a:rPr lang="en-US" dirty="0"/>
              <a:t>E</a:t>
            </a:r>
            <a:r>
              <a:rPr lang="en-US" dirty="0" smtClean="0"/>
              <a:t>xhibit </a:t>
            </a:r>
            <a:r>
              <a:rPr lang="en-US" dirty="0"/>
              <a:t>an increase in the number and size of endometrial </a:t>
            </a:r>
            <a:r>
              <a:rPr lang="en-US" dirty="0" smtClean="0"/>
              <a:t>glands. The glands are lined by multiple layers of epithelial cells showing </a:t>
            </a:r>
            <a:r>
              <a:rPr lang="en-US" dirty="0" err="1" smtClean="0"/>
              <a:t>atypia</a:t>
            </a:r>
            <a:r>
              <a:rPr lang="en-US" dirty="0" smtClean="0"/>
              <a:t>. </a:t>
            </a:r>
          </a:p>
          <a:p>
            <a:r>
              <a:rPr lang="en-US" dirty="0" smtClean="0"/>
              <a:t>Most of the cases are followed by endometrial adenocarcinoma.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820238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Complex atypical endometrial hyperplasia</a:t>
            </a:r>
            <a:endParaRPr lang="ar-SA" sz="3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684076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7512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875</Words>
  <Application>Microsoft Office PowerPoint</Application>
  <PresentationFormat>On-screen Show (4:3)</PresentationFormat>
  <Paragraphs>116</Paragraphs>
  <Slides>49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Office Theme</vt:lpstr>
      <vt:lpstr>Diseases of the uterus</vt:lpstr>
      <vt:lpstr>* Topics:  </vt:lpstr>
      <vt:lpstr>1. Endometrial hyperplasia</vt:lpstr>
      <vt:lpstr>PowerPoint Presentation</vt:lpstr>
      <vt:lpstr>* Types:</vt:lpstr>
      <vt:lpstr>Proliferative endometrium</vt:lpstr>
      <vt:lpstr>Simple endometrial hyperplasia</vt:lpstr>
      <vt:lpstr>PowerPoint Presentation</vt:lpstr>
      <vt:lpstr>Complex atypical endometrial hyperplasia</vt:lpstr>
      <vt:lpstr>Complex atypical endometrial hyperplasia</vt:lpstr>
      <vt:lpstr>2. Endometriosis</vt:lpstr>
      <vt:lpstr>PowerPoint Presentation</vt:lpstr>
      <vt:lpstr>* Grossly:  - Enlarged uterus. - Thick myometrium showing small grayish or hemorrhagic foci.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leiomyoma</vt:lpstr>
      <vt:lpstr>PowerPoint Presentation</vt:lpstr>
      <vt:lpstr>PowerPoint Presentation</vt:lpstr>
      <vt:lpstr>Multiple interstitial leiomyomas</vt:lpstr>
      <vt:lpstr>Whorly cut surface of leiomyoma</vt:lpstr>
      <vt:lpstr>PowerPoint Presentation</vt:lpstr>
      <vt:lpstr>Leiomyoma with red degeneration</vt:lpstr>
      <vt:lpstr>PowerPoint Presentation</vt:lpstr>
      <vt:lpstr>PowerPoint Presentation</vt:lpstr>
      <vt:lpstr>Leiomyoma</vt:lpstr>
      <vt:lpstr>Leiomyoma</vt:lpstr>
      <vt:lpstr>Leiomyoma</vt:lpstr>
      <vt:lpstr>Leiomyoma</vt:lpstr>
      <vt:lpstr>PowerPoint Presentation</vt:lpstr>
      <vt:lpstr>4. Endometrial carcinoma</vt:lpstr>
      <vt:lpstr>PowerPoint Presentation</vt:lpstr>
      <vt:lpstr>PowerPoint Presentation</vt:lpstr>
      <vt:lpstr>Endometrial carcinoma</vt:lpstr>
      <vt:lpstr>PowerPoint Presentation</vt:lpstr>
      <vt:lpstr>PowerPoint Presentation</vt:lpstr>
      <vt:lpstr>PowerPoint Presentation</vt:lpstr>
      <vt:lpstr>Endometrial carcinoma</vt:lpstr>
      <vt:lpstr>5. Cancer cervix</vt:lpstr>
      <vt:lpstr>PowerPoint Presentation</vt:lpstr>
      <vt:lpstr>PowerPoint Presentation</vt:lpstr>
      <vt:lpstr>Cancer cervix</vt:lpstr>
      <vt:lpstr>PowerPoint Presentation</vt:lpstr>
      <vt:lpstr>Squamous cell carcinoma of the cervix</vt:lpstr>
      <vt:lpstr>Adenocarcinoma of the cervix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Diseases of the uterus</dc:title>
  <cp:lastModifiedBy>Jihan Abdelmenam</cp:lastModifiedBy>
  <cp:revision>63</cp:revision>
  <dcterms:created xsi:type="dcterms:W3CDTF">2013-02-04T07:19:27Z</dcterms:created>
  <dcterms:modified xsi:type="dcterms:W3CDTF">2015-11-09T06:10:08Z</dcterms:modified>
</cp:coreProperties>
</file>